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16" r:id="rId3"/>
    <p:sldId id="318" r:id="rId4"/>
    <p:sldId id="319" r:id="rId5"/>
    <p:sldId id="321" r:id="rId6"/>
    <p:sldId id="322" r:id="rId7"/>
    <p:sldId id="323" r:id="rId8"/>
    <p:sldId id="324" r:id="rId9"/>
    <p:sldId id="326" r:id="rId10"/>
    <p:sldId id="327" r:id="rId11"/>
    <p:sldId id="328" r:id="rId12"/>
    <p:sldId id="332" r:id="rId13"/>
    <p:sldId id="331" r:id="rId14"/>
    <p:sldId id="334" r:id="rId15"/>
    <p:sldId id="333" r:id="rId16"/>
    <p:sldId id="335" r:id="rId17"/>
    <p:sldId id="337" r:id="rId18"/>
    <p:sldId id="338" r:id="rId19"/>
    <p:sldId id="339" r:id="rId20"/>
    <p:sldId id="340" r:id="rId21"/>
    <p:sldId id="33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33E533"/>
    <a:srgbClr val="CCCC00"/>
    <a:srgbClr val="FF7F00"/>
    <a:srgbClr val="FFAA00"/>
    <a:srgbClr val="F0F300"/>
    <a:srgbClr val="00FFFF"/>
    <a:srgbClr val="FFFFCC"/>
    <a:srgbClr val="54F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2" y="182"/>
      </p:cViewPr>
      <p:guideLst>
        <p:guide orient="horz" pos="3453"/>
        <p:guide pos="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6028-0A1F-4BC8-9DBC-47C3A6B42F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1793-D75B-49BF-B4C1-EB7A87BE7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C7D7D7-110F-4DD8-845D-1EC92D7F9041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1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3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2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7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6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4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67CE-7D0A-44C8-8BD7-F94326F0DEF9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.png"/><Relationship Id="rId10" Type="http://schemas.openxmlformats.org/officeDocument/2006/relationships/image" Target="../media/image51.jpeg"/><Relationship Id="rId4" Type="http://schemas.openxmlformats.org/officeDocument/2006/relationships/image" Target="../media/image3.pn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4488" y="1644447"/>
            <a:ext cx="876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Indoor 3D Reconstruction from Laser Scanner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596" y="3218570"/>
            <a:ext cx="46160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Shayan</a:t>
            </a:r>
            <a:r>
              <a:rPr lang="en-US" sz="2000" b="1" dirty="0"/>
              <a:t> Nikoohemat</a:t>
            </a:r>
            <a:endParaRPr lang="en-US" sz="2000" dirty="0"/>
          </a:p>
          <a:p>
            <a:r>
              <a:rPr lang="en-US" b="1" dirty="0" smtClean="0"/>
              <a:t>March 2018</a:t>
            </a:r>
            <a:endParaRPr lang="en-US" dirty="0"/>
          </a:p>
          <a:p>
            <a:r>
              <a:rPr lang="en-US" sz="2000" i="1" dirty="0"/>
              <a:t> </a:t>
            </a:r>
          </a:p>
          <a:p>
            <a:r>
              <a:rPr lang="en-US" sz="2000" i="1" dirty="0"/>
              <a:t>Promoter: Prof. Dr. Ir. George Vosselman</a:t>
            </a:r>
            <a:endParaRPr lang="en-US" sz="2000" dirty="0"/>
          </a:p>
          <a:p>
            <a:r>
              <a:rPr lang="en-US" sz="2000" i="1" dirty="0"/>
              <a:t>Supervisor: Michael Peter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94" y="906901"/>
            <a:ext cx="4928598" cy="3704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10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016880" y="4190163"/>
            <a:ext cx="7687566" cy="2427408"/>
            <a:chOff x="2310544" y="4190163"/>
            <a:chExt cx="7687566" cy="2427408"/>
          </a:xfrm>
        </p:grpSpPr>
        <p:sp>
          <p:nvSpPr>
            <p:cNvPr id="9" name="Rectangle 8"/>
            <p:cNvSpPr/>
            <p:nvPr/>
          </p:nvSpPr>
          <p:spPr>
            <a:xfrm>
              <a:off x="6214193" y="6095128"/>
              <a:ext cx="1416818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indoor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point clouds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36075" y="5051337"/>
              <a:ext cx="1188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Walls, floor, ceiling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1945" y="5051339"/>
              <a:ext cx="1152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Doors, openings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27952" y="5054391"/>
              <a:ext cx="1178797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Free 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21738" y="5054390"/>
              <a:ext cx="1152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Navigable 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11247" y="5051336"/>
              <a:ext cx="1188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Clutter, obstacles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074040" y="4923692"/>
              <a:ext cx="2924070" cy="838842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urved Connector 29"/>
            <p:cNvCxnSpPr>
              <a:stCxn id="28" idx="0"/>
            </p:cNvCxnSpPr>
            <p:nvPr/>
          </p:nvCxnSpPr>
          <p:spPr>
            <a:xfrm rot="16200000" flipV="1">
              <a:off x="7850372" y="4237988"/>
              <a:ext cx="733529" cy="637879"/>
            </a:xfrm>
            <a:prstGeom prst="curvedConnector3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2310544" y="4923692"/>
              <a:ext cx="4371609" cy="838842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urved Connector 31"/>
            <p:cNvCxnSpPr/>
            <p:nvPr/>
          </p:nvCxnSpPr>
          <p:spPr>
            <a:xfrm rot="5400000" flipH="1" flipV="1">
              <a:off x="4207421" y="4539841"/>
              <a:ext cx="428183" cy="37250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16200000" flipV="1">
              <a:off x="6539734" y="4256826"/>
              <a:ext cx="861174" cy="727847"/>
            </a:xfrm>
            <a:prstGeom prst="curved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9" idx="0"/>
            </p:cNvCxnSpPr>
            <p:nvPr/>
          </p:nvCxnSpPr>
          <p:spPr>
            <a:xfrm flipH="1" flipV="1">
              <a:off x="6533833" y="5762534"/>
              <a:ext cx="388769" cy="3325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6935384" y="5762534"/>
              <a:ext cx="398863" cy="3322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187449" y="1275264"/>
            <a:ext cx="896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Integration of WP1 and WP2</a:t>
            </a:r>
            <a:endParaRPr lang="en-US" dirty="0"/>
          </a:p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78157" y="5037608"/>
            <a:ext cx="22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WP1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(Geometry Extraction)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9770" y="2739746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WP2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(Space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ubdivision)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Left Brace 59"/>
          <p:cNvSpPr/>
          <p:nvPr/>
        </p:nvSpPr>
        <p:spPr>
          <a:xfrm>
            <a:off x="3347236" y="2389961"/>
            <a:ext cx="308586" cy="1291633"/>
          </a:xfrm>
          <a:prstGeom prst="leftBrace">
            <a:avLst>
              <a:gd name="adj1" fmla="val 35547"/>
              <a:gd name="adj2" fmla="val 50000"/>
            </a:avLst>
          </a:prstGeom>
          <a:ln w="1905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sp>
        <p:nvSpPr>
          <p:cNvPr id="63" name="Left Brace 62"/>
          <p:cNvSpPr/>
          <p:nvPr/>
        </p:nvSpPr>
        <p:spPr>
          <a:xfrm>
            <a:off x="3354234" y="4637006"/>
            <a:ext cx="308586" cy="1291633"/>
          </a:xfrm>
          <a:prstGeom prst="leftBrace">
            <a:avLst>
              <a:gd name="adj1" fmla="val 35547"/>
              <a:gd name="adj2" fmla="val 50000"/>
            </a:avLst>
          </a:prstGeom>
          <a:ln w="1905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49" y="625438"/>
            <a:ext cx="5826189" cy="1911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0" y="3431844"/>
            <a:ext cx="5924869" cy="18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45" y="3582843"/>
            <a:ext cx="5709396" cy="2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9" y="484536"/>
            <a:ext cx="5924870" cy="183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5083" y="2320536"/>
            <a:ext cx="5067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 spaces connected by a graph to each other</a:t>
            </a:r>
          </a:p>
          <a:p>
            <a:r>
              <a:rPr lang="en-US" sz="1600" dirty="0" smtClean="0"/>
              <a:t>The graph looks for the neighbor spaces within a threshold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9352" y="2550865"/>
            <a:ext cx="4167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same graph of left image, spaces layer is off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3388" y="5450516"/>
            <a:ext cx="197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 spaces and walls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3076" y="5598843"/>
            <a:ext cx="5399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graph that connects walls and spaces, to check if two spaces </a:t>
            </a:r>
          </a:p>
          <a:p>
            <a:r>
              <a:rPr lang="en-US" sz="1600" dirty="0" smtClean="0"/>
              <a:t>are connected via a wall or not.</a:t>
            </a:r>
          </a:p>
          <a:p>
            <a:r>
              <a:rPr lang="en-US" sz="1600" dirty="0" smtClean="0"/>
              <a:t>However, just using the proximity and center of the objects </a:t>
            </a:r>
          </a:p>
          <a:p>
            <a:r>
              <a:rPr lang="en-US" sz="1600" dirty="0" smtClean="0"/>
              <a:t>to perform such a check is not correct.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0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2049">
            <a:off x="6576123" y="194887"/>
            <a:ext cx="4739134" cy="3852000"/>
          </a:xfrm>
          <a:prstGeom prst="rect">
            <a:avLst/>
          </a:prstGeom>
        </p:spPr>
      </p:pic>
      <p:sp>
        <p:nvSpPr>
          <p:cNvPr id="32" name="Flowchart: Connector 31"/>
          <p:cNvSpPr/>
          <p:nvPr/>
        </p:nvSpPr>
        <p:spPr>
          <a:xfrm>
            <a:off x="6486305" y="1682675"/>
            <a:ext cx="605882" cy="72630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/>
          <p:cNvCxnSpPr>
            <a:stCxn id="32" idx="4"/>
            <a:endCxn id="24" idx="0"/>
          </p:cNvCxnSpPr>
          <p:nvPr/>
        </p:nvCxnSpPr>
        <p:spPr>
          <a:xfrm rot="5400000">
            <a:off x="6036969" y="2691489"/>
            <a:ext cx="1034782" cy="469773"/>
          </a:xfrm>
          <a:prstGeom prst="curvedConnector3">
            <a:avLst>
              <a:gd name="adj1" fmla="val 50000"/>
            </a:avLst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>
            <a:off x="10578995" y="1565270"/>
            <a:ext cx="605882" cy="72630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637578" y="3443766"/>
            <a:ext cx="6295800" cy="2336770"/>
            <a:chOff x="5808400" y="3071979"/>
            <a:chExt cx="6295800" cy="23367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8400" y="3277478"/>
              <a:ext cx="6295800" cy="2095005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6495544" y="3356221"/>
              <a:ext cx="10509" cy="33367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527072" y="4358051"/>
              <a:ext cx="10760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1151611" y="4790591"/>
              <a:ext cx="27848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8103478" y="4790591"/>
              <a:ext cx="10509" cy="33367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295871" y="3071979"/>
              <a:ext cx="388847" cy="7909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381700" y="4228528"/>
              <a:ext cx="388847" cy="2543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05553" y="4606464"/>
              <a:ext cx="388847" cy="70841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005830" y="4618824"/>
              <a:ext cx="564775" cy="35420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749817" y="5010266"/>
              <a:ext cx="677730" cy="39848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10922160" y="5225187"/>
              <a:ext cx="27848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lowchart: Connector 37"/>
            <p:cNvSpPr/>
            <p:nvPr/>
          </p:nvSpPr>
          <p:spPr>
            <a:xfrm>
              <a:off x="8702512" y="4228528"/>
              <a:ext cx="346809" cy="562064"/>
            </a:xfrm>
            <a:prstGeom prst="flowChartConnector">
              <a:avLst/>
            </a:prstGeom>
            <a:noFill/>
            <a:ln w="28575">
              <a:solidFill>
                <a:srgbClr val="3333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0354239" y="4280023"/>
              <a:ext cx="346809" cy="562064"/>
            </a:xfrm>
            <a:prstGeom prst="flowChartConnector">
              <a:avLst/>
            </a:prstGeom>
            <a:noFill/>
            <a:ln w="28575">
              <a:solidFill>
                <a:srgbClr val="3333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6844103" y="4082289"/>
              <a:ext cx="346809" cy="562064"/>
            </a:xfrm>
            <a:prstGeom prst="flowChartConnector">
              <a:avLst/>
            </a:prstGeom>
            <a:noFill/>
            <a:ln w="28575">
              <a:solidFill>
                <a:srgbClr val="3333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12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78353" y="5799472"/>
            <a:ext cx="1924356" cy="832428"/>
            <a:chOff x="6745791" y="4583625"/>
            <a:chExt cx="1924356" cy="832428"/>
          </a:xfrm>
        </p:grpSpPr>
        <p:sp>
          <p:nvSpPr>
            <p:cNvPr id="41" name="Flowchart: Connector 40"/>
            <p:cNvSpPr/>
            <p:nvPr/>
          </p:nvSpPr>
          <p:spPr>
            <a:xfrm>
              <a:off x="6745791" y="4651560"/>
              <a:ext cx="252000" cy="252000"/>
            </a:xfrm>
            <a:prstGeom prst="flowChartConnector">
              <a:avLst/>
            </a:prstGeom>
            <a:noFill/>
            <a:ln w="28575">
              <a:solidFill>
                <a:srgbClr val="3333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745798" y="5107906"/>
              <a:ext cx="252000" cy="25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15388" y="4583625"/>
              <a:ext cx="141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Label change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08950" y="5046721"/>
              <a:ext cx="1561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Wall extension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299738" y="1146851"/>
            <a:ext cx="4476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Interactive corrections: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Change the incorrect labels (4%)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Extension of </a:t>
            </a:r>
            <a:r>
              <a:rPr lang="en-US" sz="2000" dirty="0" smtClean="0"/>
              <a:t>the disjoint </a:t>
            </a:r>
            <a:r>
              <a:rPr lang="en-US" sz="2000" dirty="0"/>
              <a:t>walls (3-4</a:t>
            </a:r>
            <a:r>
              <a:rPr lang="en-US" sz="2000" dirty="0" smtClean="0"/>
              <a:t>%)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1</a:t>
            </a:r>
            <a:r>
              <a:rPr lang="en-US" sz="2000" dirty="0" smtClean="0"/>
              <a:t>0 mins of manual work </a:t>
            </a:r>
            <a:endParaRPr lang="en-US" sz="2000" dirty="0"/>
          </a:p>
        </p:txBody>
      </p:sp>
      <p:cxnSp>
        <p:nvCxnSpPr>
          <p:cNvPr id="53" name="Curved Connector 52"/>
          <p:cNvCxnSpPr>
            <a:stCxn id="36" idx="4"/>
          </p:cNvCxnSpPr>
          <p:nvPr/>
        </p:nvCxnSpPr>
        <p:spPr>
          <a:xfrm rot="16200000" flipH="1">
            <a:off x="9664492" y="3509023"/>
            <a:ext cx="2443531" cy="8642"/>
          </a:xfrm>
          <a:prstGeom prst="curvedConnector3">
            <a:avLst>
              <a:gd name="adj1" fmla="val 50000"/>
            </a:avLst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13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449" y="1275264"/>
            <a:ext cx="89613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Generate the R-Space and O-Space</a:t>
            </a:r>
          </a:p>
          <a:p>
            <a:pPr marL="36000" indent="-361950">
              <a:lnSpc>
                <a:spcPct val="200000"/>
              </a:lnSpc>
              <a:buAutoNum type="arabicPeriod"/>
            </a:pPr>
            <a:r>
              <a:rPr lang="en-US" sz="2000" dirty="0" smtClean="0"/>
              <a:t>Select some of the furniture manually and add to the model</a:t>
            </a:r>
          </a:p>
          <a:p>
            <a:pPr marL="36000" indent="-342900">
              <a:lnSpc>
                <a:spcPct val="200000"/>
              </a:lnSpc>
              <a:buAutoNum type="arabicPeriod"/>
            </a:pPr>
            <a:r>
              <a:rPr lang="en-US" dirty="0" smtClean="0"/>
              <a:t>Generate the spaces with walls+ floor+ ceiling</a:t>
            </a:r>
          </a:p>
          <a:p>
            <a:pPr marL="36000" indent="-342900">
              <a:lnSpc>
                <a:spcPct val="200000"/>
              </a:lnSpc>
              <a:buAutoNum type="arabicPeriod"/>
            </a:pPr>
            <a:r>
              <a:rPr lang="en-US" dirty="0" smtClean="0"/>
              <a:t>Generate the (R-Space) remaining-space</a:t>
            </a:r>
          </a:p>
          <a:p>
            <a:pPr marL="36000" indent="-342900">
              <a:lnSpc>
                <a:spcPct val="200000"/>
              </a:lnSpc>
              <a:buAutoNum type="arabicPeriod"/>
            </a:pPr>
            <a:r>
              <a:rPr lang="en-US" dirty="0" smtClean="0"/>
              <a:t>Generate the O-Space with the obstacles and R-Space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65" y="3273600"/>
            <a:ext cx="5072959" cy="3098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14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910" y="1481998"/>
            <a:ext cx="5205046" cy="159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86" y="1071606"/>
            <a:ext cx="4635000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28" y="3332212"/>
            <a:ext cx="5580401" cy="3177042"/>
          </a:xfrm>
          <a:prstGeom prst="snip2DiagRect">
            <a:avLst>
              <a:gd name="adj1" fmla="val 0"/>
              <a:gd name="adj2" fmla="val 50000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81" y="3937211"/>
            <a:ext cx="5334716" cy="21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9738" y="5633027"/>
            <a:ext cx="291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 of Spaces and Doors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9265" y="319064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47428" y="31906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31983" y="6073247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O-Spaces and R-Spaces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15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02" y="900178"/>
            <a:ext cx="4821577" cy="3276000"/>
          </a:xfrm>
          <a:prstGeom prst="snip2DiagRect">
            <a:avLst>
              <a:gd name="adj1" fmla="val 0"/>
              <a:gd name="adj2" fmla="val 50000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44" y="3691169"/>
            <a:ext cx="4476192" cy="2928615"/>
          </a:xfrm>
          <a:prstGeom prst="snip2DiagRect">
            <a:avLst>
              <a:gd name="adj1" fmla="val 13947"/>
              <a:gd name="adj2" fmla="val 50000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68" y="3631784"/>
            <a:ext cx="4566960" cy="2988000"/>
          </a:xfrm>
          <a:prstGeom prst="snip2DiagRect">
            <a:avLst>
              <a:gd name="adj1" fmla="val 12395"/>
              <a:gd name="adj2" fmla="val 50000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7462836" y="2859168"/>
            <a:ext cx="206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Walls</a:t>
            </a:r>
          </a:p>
          <a:p>
            <a:r>
              <a:rPr lang="en-US" sz="2000" dirty="0" smtClean="0"/>
              <a:t>(not modified)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320024">
            <a:off x="1977384" y="470320"/>
            <a:ext cx="4356153" cy="43561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07450" y="5791049"/>
            <a:ext cx="16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Spaces graph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7535" y="2797314"/>
            <a:ext cx="16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Walls from point clouds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6560" y="5791049"/>
            <a:ext cx="16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Spaces</a:t>
            </a:r>
          </a:p>
        </p:txBody>
      </p:sp>
      <p:sp>
        <p:nvSpPr>
          <p:cNvPr id="14" name="Oval 13"/>
          <p:cNvSpPr/>
          <p:nvPr/>
        </p:nvSpPr>
        <p:spPr>
          <a:xfrm rot="1793051">
            <a:off x="8751925" y="1514475"/>
            <a:ext cx="573050" cy="742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793051">
            <a:off x="8322076" y="2194893"/>
            <a:ext cx="441718" cy="742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793051">
            <a:off x="8055376" y="4052268"/>
            <a:ext cx="441718" cy="742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793051">
            <a:off x="7550551" y="4719018"/>
            <a:ext cx="441718" cy="742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793051">
            <a:off x="8398276" y="5176218"/>
            <a:ext cx="441718" cy="742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793051">
            <a:off x="9131701" y="2652093"/>
            <a:ext cx="441718" cy="742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16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449" y="1275264"/>
            <a:ext cx="104235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Msc</a:t>
            </a:r>
            <a:r>
              <a:rPr lang="en-US" sz="2000" b="1" dirty="0" smtClean="0"/>
              <a:t> Student’s work (Ahmed El Seicy)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Joint analysis of trajectories and point clouds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76" y="2390567"/>
            <a:ext cx="6876932" cy="33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12908" y="5692002"/>
            <a:ext cx="21930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Zeb1 point cloud</a:t>
            </a:r>
          </a:p>
          <a:p>
            <a:r>
              <a:rPr lang="en-US" sz="1600" dirty="0" smtClean="0"/>
              <a:t>source: A. </a:t>
            </a:r>
            <a:r>
              <a:rPr lang="en-US" sz="1600" dirty="0" smtClean="0"/>
              <a:t>El Seicy </a:t>
            </a:r>
            <a:r>
              <a:rPr lang="en-US" sz="1600" dirty="0" smtClean="0"/>
              <a:t>thesis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0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nline 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9864" r="4988"/>
          <a:stretch/>
        </p:blipFill>
        <p:spPr bwMode="auto">
          <a:xfrm>
            <a:off x="2080425" y="3307933"/>
            <a:ext cx="5781781" cy="28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9" y="845683"/>
            <a:ext cx="5489575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545" y="310400"/>
            <a:ext cx="1141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Room Segmentation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08" y="388483"/>
            <a:ext cx="548957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84" y="3307933"/>
            <a:ext cx="3564732" cy="27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" y="1110268"/>
            <a:ext cx="1484500" cy="1484500"/>
          </a:xfrm>
          <a:prstGeom prst="rect">
            <a:avLst/>
          </a:prstGeom>
        </p:spPr>
      </p:pic>
      <p:pic>
        <p:nvPicPr>
          <p:cNvPr id="10" name="Picture 2" descr="http://www.vision-systems.com/content/vsd/en/articles/2013/04/zebedee-images-australian-leper-colony/_jcr_content/leftcolumn/article/headerimage.img.jpg/13659390891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6" y="4296277"/>
            <a:ext cx="1616074" cy="12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50036" y="6187073"/>
            <a:ext cx="2690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A. </a:t>
            </a:r>
            <a:r>
              <a:rPr lang="en-US" sz="1600" dirty="0" err="1" smtClean="0"/>
              <a:t>Elseicy’s</a:t>
            </a:r>
            <a:r>
              <a:rPr lang="en-US" sz="1600" dirty="0" smtClean="0"/>
              <a:t> </a:t>
            </a:r>
            <a:r>
              <a:rPr lang="en-US" sz="1600" dirty="0" err="1" smtClean="0"/>
              <a:t>Msc</a:t>
            </a:r>
            <a:r>
              <a:rPr lang="en-US" sz="1600" dirty="0" smtClean="0"/>
              <a:t> Thesis</a:t>
            </a:r>
            <a:endParaRPr lang="en-US" sz="160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B76A-C09F-4229-B88B-40C86292BEED}" type="datetime5">
              <a:rPr lang="en-US" smtClean="0"/>
              <a:t>14-Mar-18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1">
            <a:extLst>
              <a:ext uri="{FF2B5EF4-FFF2-40B4-BE49-F238E27FC236}">
                <a16:creationId xmlns:a16="http://schemas.microsoft.com/office/drawing/2014/main" xmlns="" id="{EAEB9B7D-3A20-44FC-AEA2-9343FC8AF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73" y="2069294"/>
            <a:ext cx="5081840" cy="3811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18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449" y="1113339"/>
            <a:ext cx="104235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Msc</a:t>
            </a:r>
            <a:r>
              <a:rPr lang="en-US" sz="2000" b="1" dirty="0" smtClean="0"/>
              <a:t> Student’s work (Yi Zheng)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Analysis of scan lines for object extraction and space subdivision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0BD2D2C9-B681-47C0-A21A-C1E7AB8F21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47" t="11808" r="12187" b="10800"/>
          <a:stretch/>
        </p:blipFill>
        <p:spPr>
          <a:xfrm>
            <a:off x="1580766" y="2427186"/>
            <a:ext cx="4542128" cy="2964533"/>
          </a:xfrm>
          <a:prstGeom prst="rect">
            <a:avLst/>
          </a:prstGeom>
        </p:spPr>
      </p:pic>
      <p:sp>
        <p:nvSpPr>
          <p:cNvPr id="13" name="矩形 6">
            <a:extLst>
              <a:ext uri="{FF2B5EF4-FFF2-40B4-BE49-F238E27FC236}">
                <a16:creationId xmlns:a16="http://schemas.microsoft.com/office/drawing/2014/main" xmlns="" id="{6EE093A7-8297-4E81-BA6F-3FAB709F2056}"/>
              </a:ext>
            </a:extLst>
          </p:cNvPr>
          <p:cNvSpPr/>
          <p:nvPr/>
        </p:nvSpPr>
        <p:spPr>
          <a:xfrm>
            <a:off x="2623671" y="5791601"/>
            <a:ext cx="21804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Scanline in point clouds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7">
            <a:extLst>
              <a:ext uri="{FF2B5EF4-FFF2-40B4-BE49-F238E27FC236}">
                <a16:creationId xmlns:a16="http://schemas.microsoft.com/office/drawing/2014/main" xmlns="" id="{EE4DC0E9-FAE8-4A3C-95E8-C617DEAED045}"/>
              </a:ext>
            </a:extLst>
          </p:cNvPr>
          <p:cNvSpPr/>
          <p:nvPr/>
        </p:nvSpPr>
        <p:spPr>
          <a:xfrm>
            <a:off x="7982019" y="5791602"/>
            <a:ext cx="2201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2D scanline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19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pic>
        <p:nvPicPr>
          <p:cNvPr id="16" name="图片 45">
            <a:extLst>
              <a:ext uri="{FF2B5EF4-FFF2-40B4-BE49-F238E27FC236}">
                <a16:creationId xmlns:a16="http://schemas.microsoft.com/office/drawing/2014/main" xmlns="" id="{42AD7EBE-4296-496F-AE2F-DA992AEC1A3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8832" r="-1"/>
          <a:stretch/>
        </p:blipFill>
        <p:spPr bwMode="auto">
          <a:xfrm>
            <a:off x="6409756" y="1181537"/>
            <a:ext cx="4010008" cy="2531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46">
            <a:extLst>
              <a:ext uri="{FF2B5EF4-FFF2-40B4-BE49-F238E27FC236}">
                <a16:creationId xmlns:a16="http://schemas.microsoft.com/office/drawing/2014/main" xmlns="" id="{73B2219B-267A-448C-A640-59892078418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12527" r="4648" b="30942"/>
          <a:stretch/>
        </p:blipFill>
        <p:spPr bwMode="auto">
          <a:xfrm>
            <a:off x="1792480" y="1450368"/>
            <a:ext cx="4204119" cy="2270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组合 48">
            <a:extLst>
              <a:ext uri="{FF2B5EF4-FFF2-40B4-BE49-F238E27FC236}">
                <a16:creationId xmlns:a16="http://schemas.microsoft.com/office/drawing/2014/main" xmlns="" id="{55F1FF98-685B-4035-8CD4-C4CA728D508E}"/>
              </a:ext>
            </a:extLst>
          </p:cNvPr>
          <p:cNvGrpSpPr/>
          <p:nvPr/>
        </p:nvGrpSpPr>
        <p:grpSpPr>
          <a:xfrm>
            <a:off x="2096814" y="4078058"/>
            <a:ext cx="8452546" cy="2155662"/>
            <a:chOff x="473129" y="4581898"/>
            <a:chExt cx="8452546" cy="2155662"/>
          </a:xfrm>
        </p:grpSpPr>
        <p:grpSp>
          <p:nvGrpSpPr>
            <p:cNvPr id="19" name="组合 49">
              <a:extLst>
                <a:ext uri="{FF2B5EF4-FFF2-40B4-BE49-F238E27FC236}">
                  <a16:creationId xmlns:a16="http://schemas.microsoft.com/office/drawing/2014/main" xmlns="" id="{B18BDEAF-F103-4C23-A33A-E7BDD12D71A4}"/>
                </a:ext>
              </a:extLst>
            </p:cNvPr>
            <p:cNvGrpSpPr/>
            <p:nvPr/>
          </p:nvGrpSpPr>
          <p:grpSpPr>
            <a:xfrm>
              <a:off x="473129" y="4581898"/>
              <a:ext cx="2733874" cy="2155662"/>
              <a:chOff x="0" y="0"/>
              <a:chExt cx="2778127" cy="2077720"/>
            </a:xfrm>
          </p:grpSpPr>
          <p:pic>
            <p:nvPicPr>
              <p:cNvPr id="31" name="图片 60">
                <a:extLst>
                  <a:ext uri="{FF2B5EF4-FFF2-40B4-BE49-F238E27FC236}">
                    <a16:creationId xmlns:a16="http://schemas.microsoft.com/office/drawing/2014/main" xmlns="" id="{4A6DE6DB-F7EB-49BC-A92D-C6AFFB835505}"/>
                  </a:ext>
                </a:extLst>
              </p:cNvPr>
              <p:cNvPicPr/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01" t="7228" r="23804" b="7234"/>
              <a:stretch/>
            </p:blipFill>
            <p:spPr bwMode="auto">
              <a:xfrm>
                <a:off x="0" y="0"/>
                <a:ext cx="2592070" cy="20777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2" name="图片 61">
                <a:extLst>
                  <a:ext uri="{FF2B5EF4-FFF2-40B4-BE49-F238E27FC236}">
                    <a16:creationId xmlns:a16="http://schemas.microsoft.com/office/drawing/2014/main" xmlns="" id="{20758445-585D-461B-809F-4057D3842848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6" t="35071" r="91611" b="32502"/>
              <a:stretch/>
            </p:blipFill>
            <p:spPr bwMode="auto">
              <a:xfrm rot="5400000">
                <a:off x="2405159" y="1468134"/>
                <a:ext cx="105798" cy="64013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3" name="图片 62">
                <a:extLst>
                  <a:ext uri="{FF2B5EF4-FFF2-40B4-BE49-F238E27FC236}">
                    <a16:creationId xmlns:a16="http://schemas.microsoft.com/office/drawing/2014/main" xmlns="" id="{8F5D350F-8965-4249-B2A5-1B031C060EC1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4" t="94004" r="35725" b="625"/>
              <a:stretch/>
            </p:blipFill>
            <p:spPr bwMode="auto">
              <a:xfrm>
                <a:off x="422646" y="1904365"/>
                <a:ext cx="640137" cy="1148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图片 63">
                <a:extLst>
                  <a:ext uri="{FF2B5EF4-FFF2-40B4-BE49-F238E27FC236}">
                    <a16:creationId xmlns:a16="http://schemas.microsoft.com/office/drawing/2014/main" xmlns="" id="{9B90C14D-F8AF-426A-8962-242CBF2870BF}"/>
                  </a:ext>
                </a:extLst>
              </p:cNvPr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9" t="24936" r="85449" b="50189"/>
              <a:stretch/>
            </p:blipFill>
            <p:spPr bwMode="auto">
              <a:xfrm>
                <a:off x="65684" y="828539"/>
                <a:ext cx="117662" cy="730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组合 50">
              <a:extLst>
                <a:ext uri="{FF2B5EF4-FFF2-40B4-BE49-F238E27FC236}">
                  <a16:creationId xmlns:a16="http://schemas.microsoft.com/office/drawing/2014/main" xmlns="" id="{95692BAF-025E-40CB-ADAB-70D224F8AB6D}"/>
                </a:ext>
              </a:extLst>
            </p:cNvPr>
            <p:cNvGrpSpPr/>
            <p:nvPr/>
          </p:nvGrpSpPr>
          <p:grpSpPr>
            <a:xfrm>
              <a:off x="2990476" y="4636872"/>
              <a:ext cx="3246650" cy="2020520"/>
              <a:chOff x="0" y="0"/>
              <a:chExt cx="3089143" cy="1857153"/>
            </a:xfrm>
          </p:grpSpPr>
          <p:pic>
            <p:nvPicPr>
              <p:cNvPr id="27" name="图片 56">
                <a:extLst>
                  <a:ext uri="{FF2B5EF4-FFF2-40B4-BE49-F238E27FC236}">
                    <a16:creationId xmlns:a16="http://schemas.microsoft.com/office/drawing/2014/main" xmlns="" id="{C40A250C-D954-4B12-BF77-9726788CDCBC}"/>
                  </a:ext>
                </a:extLst>
              </p:cNvPr>
              <p:cNvPicPr/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06" t="5703" r="17541" b="5703"/>
              <a:stretch/>
            </p:blipFill>
            <p:spPr bwMode="auto">
              <a:xfrm>
                <a:off x="385948" y="0"/>
                <a:ext cx="2703195" cy="17894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图片 57">
                <a:extLst>
                  <a:ext uri="{FF2B5EF4-FFF2-40B4-BE49-F238E27FC236}">
                    <a16:creationId xmlns:a16="http://schemas.microsoft.com/office/drawing/2014/main" xmlns="" id="{8F1537E2-DFF7-4C30-8ED3-E13DDE5FA3C0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89" t="35424" r="91611" b="32502"/>
              <a:stretch/>
            </p:blipFill>
            <p:spPr bwMode="auto">
              <a:xfrm rot="5400000">
                <a:off x="344493" y="1026197"/>
                <a:ext cx="147902" cy="83688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9" name="图片 58">
                <a:extLst>
                  <a:ext uri="{FF2B5EF4-FFF2-40B4-BE49-F238E27FC236}">
                    <a16:creationId xmlns:a16="http://schemas.microsoft.com/office/drawing/2014/main" xmlns="" id="{415E87A4-EB6E-476D-BAAC-C27E993E70C9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4" t="94004" r="35725" b="625"/>
              <a:stretch/>
            </p:blipFill>
            <p:spPr bwMode="auto">
              <a:xfrm>
                <a:off x="1818511" y="1708450"/>
                <a:ext cx="903424" cy="14870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0" name="图片 59">
                <a:extLst>
                  <a:ext uri="{FF2B5EF4-FFF2-40B4-BE49-F238E27FC236}">
                    <a16:creationId xmlns:a16="http://schemas.microsoft.com/office/drawing/2014/main" xmlns="" id="{3D16A6AE-D897-4099-850F-4FF05715B771}"/>
                  </a:ext>
                </a:extLst>
              </p:cNvPr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9" t="24936" r="85449" b="50189"/>
              <a:stretch/>
            </p:blipFill>
            <p:spPr bwMode="auto">
              <a:xfrm>
                <a:off x="251865" y="199417"/>
                <a:ext cx="173506" cy="7435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组合 51">
              <a:extLst>
                <a:ext uri="{FF2B5EF4-FFF2-40B4-BE49-F238E27FC236}">
                  <a16:creationId xmlns:a16="http://schemas.microsoft.com/office/drawing/2014/main" xmlns="" id="{1D95BA6D-46D9-4515-B50D-50BE81D74565}"/>
                </a:ext>
              </a:extLst>
            </p:cNvPr>
            <p:cNvGrpSpPr/>
            <p:nvPr/>
          </p:nvGrpSpPr>
          <p:grpSpPr>
            <a:xfrm>
              <a:off x="6374894" y="4711989"/>
              <a:ext cx="2550781" cy="1991360"/>
              <a:chOff x="0" y="0"/>
              <a:chExt cx="2506360" cy="2346280"/>
            </a:xfrm>
          </p:grpSpPr>
          <p:pic>
            <p:nvPicPr>
              <p:cNvPr id="23" name="图片 52">
                <a:extLst>
                  <a:ext uri="{FF2B5EF4-FFF2-40B4-BE49-F238E27FC236}">
                    <a16:creationId xmlns:a16="http://schemas.microsoft.com/office/drawing/2014/main" xmlns="" id="{0BC0E8BA-9AE4-47CC-A271-98AAD7F45717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1" t="22271" r="91611" b="32502"/>
              <a:stretch/>
            </p:blipFill>
            <p:spPr bwMode="auto">
              <a:xfrm rot="5400000">
                <a:off x="932326" y="1683714"/>
                <a:ext cx="215153" cy="11099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图片 53">
                <a:extLst>
                  <a:ext uri="{FF2B5EF4-FFF2-40B4-BE49-F238E27FC236}">
                    <a16:creationId xmlns:a16="http://schemas.microsoft.com/office/drawing/2014/main" xmlns="" id="{CA1AB9C9-EF59-4BFE-BB8A-5CF85CAED759}"/>
                  </a:ext>
                </a:extLst>
              </p:cNvPr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25" t="5715" r="26991" b="5989"/>
              <a:stretch/>
            </p:blipFill>
            <p:spPr bwMode="auto">
              <a:xfrm>
                <a:off x="0" y="0"/>
                <a:ext cx="2201545" cy="22104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图片 54">
                <a:extLst>
                  <a:ext uri="{FF2B5EF4-FFF2-40B4-BE49-F238E27FC236}">
                    <a16:creationId xmlns:a16="http://schemas.microsoft.com/office/drawing/2014/main" xmlns="" id="{E5A6692C-FA6D-4764-B4EF-CC00963E13DD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61" t="95257" r="35723" b="1243"/>
              <a:stretch/>
            </p:blipFill>
            <p:spPr bwMode="auto">
              <a:xfrm>
                <a:off x="1681551" y="2023041"/>
                <a:ext cx="824809" cy="10752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6" name="图片 55">
                <a:extLst>
                  <a:ext uri="{FF2B5EF4-FFF2-40B4-BE49-F238E27FC236}">
                    <a16:creationId xmlns:a16="http://schemas.microsoft.com/office/drawing/2014/main" xmlns="" id="{01BAC2C4-F4AA-4C70-9B43-8937499AD00B}"/>
                  </a:ext>
                </a:extLst>
              </p:cNvPr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9" t="24936" r="85449" b="50189"/>
              <a:stretch/>
            </p:blipFill>
            <p:spPr bwMode="auto">
              <a:xfrm>
                <a:off x="109394" y="740091"/>
                <a:ext cx="179958" cy="7913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5" name="矩形 64">
            <a:extLst>
              <a:ext uri="{FF2B5EF4-FFF2-40B4-BE49-F238E27FC236}">
                <a16:creationId xmlns:a16="http://schemas.microsoft.com/office/drawing/2014/main" xmlns="" id="{B16AD4DB-AFDA-4508-88AB-DC8B53C39447}"/>
              </a:ext>
            </a:extLst>
          </p:cNvPr>
          <p:cNvSpPr/>
          <p:nvPr/>
        </p:nvSpPr>
        <p:spPr>
          <a:xfrm>
            <a:off x="3194695" y="3503463"/>
            <a:ext cx="1796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kern="100" dirty="0">
                <a:latin typeface="Garamond" panose="02020404030301010803" pitchFamily="18" charset="0"/>
                <a:ea typeface="等线" panose="02010600030101010101" pitchFamily="2" charset="-122"/>
                <a:cs typeface="Arial" panose="020B0604020202020204" pitchFamily="34" charset="0"/>
              </a:rPr>
              <a:t>Raw 3D point cloud</a:t>
            </a:r>
            <a:endParaRPr lang="en-US" sz="1600" dirty="0"/>
          </a:p>
        </p:txBody>
      </p:sp>
      <p:sp>
        <p:nvSpPr>
          <p:cNvPr id="36" name="矩形 65">
            <a:extLst>
              <a:ext uri="{FF2B5EF4-FFF2-40B4-BE49-F238E27FC236}">
                <a16:creationId xmlns:a16="http://schemas.microsoft.com/office/drawing/2014/main" xmlns="" id="{E831F2E9-EDD0-410A-9A81-1966400651C8}"/>
              </a:ext>
            </a:extLst>
          </p:cNvPr>
          <p:cNvSpPr/>
          <p:nvPr/>
        </p:nvSpPr>
        <p:spPr>
          <a:xfrm>
            <a:off x="8125034" y="3519932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kern="100" dirty="0">
                <a:latin typeface="Garamond" panose="02020404030301010803" pitchFamily="18" charset="0"/>
                <a:ea typeface="等线" panose="02010600030101010101" pitchFamily="2" charset="-122"/>
                <a:cs typeface="Arial" panose="020B0604020202020204" pitchFamily="34" charset="0"/>
              </a:rPr>
              <a:t>3D scanlines</a:t>
            </a:r>
            <a:endParaRPr lang="en-US" sz="1600" dirty="0"/>
          </a:p>
        </p:txBody>
      </p:sp>
      <p:sp>
        <p:nvSpPr>
          <p:cNvPr id="37" name="矩形 66">
            <a:extLst>
              <a:ext uri="{FF2B5EF4-FFF2-40B4-BE49-F238E27FC236}">
                <a16:creationId xmlns:a16="http://schemas.microsoft.com/office/drawing/2014/main" xmlns="" id="{C0C3DD11-2472-4560-9635-03039FA67351}"/>
              </a:ext>
            </a:extLst>
          </p:cNvPr>
          <p:cNvSpPr/>
          <p:nvPr/>
        </p:nvSpPr>
        <p:spPr>
          <a:xfrm>
            <a:off x="4647595" y="6281230"/>
            <a:ext cx="4036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kern="100" dirty="0">
                <a:latin typeface="Garamond" panose="02020404030301010803" pitchFamily="18" charset="0"/>
                <a:ea typeface="等线" panose="02010600030101010101" pitchFamily="2" charset="-122"/>
                <a:cs typeface="Arial" panose="020B0604020202020204" pitchFamily="34" charset="0"/>
              </a:rPr>
              <a:t>Example of single scanline in different roll angle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70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2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7280" y="1386233"/>
            <a:ext cx="93177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Academic partners: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WP1: University of Twente (UT), EOS Department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WP2: Delft University of Technology (TUD), GIS Technology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18" y="2168858"/>
            <a:ext cx="1699007" cy="1047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95" y="1113420"/>
            <a:ext cx="1371600" cy="126444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2014812" y="3311753"/>
            <a:ext cx="8794702" cy="26685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23200" y="4988379"/>
            <a:ext cx="684086" cy="4567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20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449" y="1275264"/>
            <a:ext cx="104235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Msc</a:t>
            </a:r>
            <a:r>
              <a:rPr lang="en-US" sz="2000" b="1" dirty="0" smtClean="0"/>
              <a:t> Student’s work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Analysis of scan lines for Space subdivision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986E42E-2010-4F53-B958-03EE64DDAB2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1"/>
          <a:stretch/>
        </p:blipFill>
        <p:spPr bwMode="auto">
          <a:xfrm>
            <a:off x="139957" y="2356434"/>
            <a:ext cx="4152174" cy="3651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xmlns="" id="{DB255399-DCD5-479A-B969-68D14FF87B0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r="7244"/>
          <a:stretch/>
        </p:blipFill>
        <p:spPr bwMode="auto">
          <a:xfrm>
            <a:off x="4224357" y="2356434"/>
            <a:ext cx="3850347" cy="3651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图片 28">
            <a:extLst>
              <a:ext uri="{FF2B5EF4-FFF2-40B4-BE49-F238E27FC236}">
                <a16:creationId xmlns:a16="http://schemas.microsoft.com/office/drawing/2014/main" xmlns="" id="{711D0967-92A6-4492-B893-D88DBA6B2AE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7812"/>
          <a:stretch/>
        </p:blipFill>
        <p:spPr bwMode="auto">
          <a:xfrm>
            <a:off x="8031163" y="2356433"/>
            <a:ext cx="3990046" cy="3651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文本框 31">
            <a:extLst>
              <a:ext uri="{FF2B5EF4-FFF2-40B4-BE49-F238E27FC236}">
                <a16:creationId xmlns:a16="http://schemas.microsoft.com/office/drawing/2014/main" xmlns="" id="{EBF064CD-6286-422D-B89F-4CC60E914A98}"/>
              </a:ext>
            </a:extLst>
          </p:cNvPr>
          <p:cNvSpPr txBox="1"/>
          <p:nvPr/>
        </p:nvSpPr>
        <p:spPr>
          <a:xfrm>
            <a:off x="1230792" y="5985306"/>
            <a:ext cx="253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point clouds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32">
            <a:extLst>
              <a:ext uri="{FF2B5EF4-FFF2-40B4-BE49-F238E27FC236}">
                <a16:creationId xmlns:a16="http://schemas.microsoft.com/office/drawing/2014/main" xmlns="" id="{749916F3-0E99-441E-9A8D-BDEA8F32A0FC}"/>
              </a:ext>
            </a:extLst>
          </p:cNvPr>
          <p:cNvSpPr txBox="1"/>
          <p:nvPr/>
        </p:nvSpPr>
        <p:spPr>
          <a:xfrm>
            <a:off x="4774027" y="6010705"/>
            <a:ext cx="330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point clouds subdivision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33">
            <a:extLst>
              <a:ext uri="{FF2B5EF4-FFF2-40B4-BE49-F238E27FC236}">
                <a16:creationId xmlns:a16="http://schemas.microsoft.com/office/drawing/2014/main" xmlns="" id="{DDCDA80A-F94B-43B7-82A2-098ECB2FAD97}"/>
              </a:ext>
            </a:extLst>
          </p:cNvPr>
          <p:cNvSpPr txBox="1"/>
          <p:nvPr/>
        </p:nvSpPr>
        <p:spPr>
          <a:xfrm>
            <a:off x="8704157" y="6010705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subdivide point clouds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21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449" y="1275264"/>
            <a:ext cx="104235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Conclusion:</a:t>
            </a:r>
          </a:p>
          <a:p>
            <a:endParaRPr lang="en-US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integration of results are promising in terms of accuracy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methods need to be tested on a </a:t>
            </a:r>
            <a:r>
              <a:rPr lang="en-US" dirty="0" err="1" smtClean="0"/>
              <a:t>multistorey</a:t>
            </a:r>
            <a:r>
              <a:rPr lang="en-US" dirty="0" smtClean="0"/>
              <a:t> building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manual corrections are trivial for an expert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time of modeling is decreased to less than an hour (processing + interactive refinement)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potential of generating BIM models should be further investigated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accuracy of walls, volumes and doors is strongly dependent on the sensor accuracy and the noise.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4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3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7450" y="1275264"/>
            <a:ext cx="5021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WP1. Geometry Extraction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Permanent structure (walls, floor, ceiling)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Openings (doors, windows)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Navigable/Walkable Space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Space Partitions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817" y="1104810"/>
            <a:ext cx="3872693" cy="26768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980">
            <a:off x="8464069" y="1199701"/>
            <a:ext cx="3400185" cy="264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6596" y="3920779"/>
            <a:ext cx="5132006" cy="175363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651353" y="3985851"/>
            <a:ext cx="4930191" cy="1696724"/>
            <a:chOff x="2975218" y="0"/>
            <a:chExt cx="2808000" cy="962945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>
            <a:xfrm>
              <a:off x="2975218" y="0"/>
              <a:ext cx="2808000" cy="962945"/>
              <a:chOff x="2975218" y="0"/>
              <a:chExt cx="2843987" cy="96294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5218" y="0"/>
                <a:ext cx="2843987" cy="962945"/>
              </a:xfrm>
              <a:prstGeom prst="rect">
                <a:avLst/>
              </a:prstGeom>
            </p:spPr>
          </p:pic>
          <p:pic>
            <p:nvPicPr>
              <p:cNvPr id="30" name="Picture 29" descr="C:\Users\NIKOOH~1\AppData\Local\Temp\SNAGHTML60f1312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0000">
                <a:off x="3018959" y="119893"/>
                <a:ext cx="2771987" cy="775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Flowchart: Connector 30"/>
              <p:cNvSpPr/>
              <p:nvPr/>
            </p:nvSpPr>
            <p:spPr>
              <a:xfrm>
                <a:off x="5148961" y="48147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5347080" y="50433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5301360" y="59577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5171821" y="58053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5491860" y="77865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4493644" y="46623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4310765" y="49671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4409824" y="51957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4226945" y="56529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4005965" y="64149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3571632" y="443372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lowchart: Connector 27"/>
            <p:cNvSpPr/>
            <p:nvPr/>
          </p:nvSpPr>
          <p:spPr>
            <a:xfrm>
              <a:off x="3696131" y="703158"/>
              <a:ext cx="71089" cy="72000"/>
            </a:xfrm>
            <a:prstGeom prst="flowChartConnector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11043189">
            <a:off x="8574774" y="4390258"/>
            <a:ext cx="89685" cy="173388"/>
            <a:chOff x="4070706" y="229516"/>
            <a:chExt cx="146258" cy="285571"/>
          </a:xfrm>
        </p:grpSpPr>
        <p:sp>
          <p:nvSpPr>
            <p:cNvPr id="43" name="Isosceles Triangle 42"/>
            <p:cNvSpPr/>
            <p:nvPr/>
          </p:nvSpPr>
          <p:spPr>
            <a:xfrm rot="5400000">
              <a:off x="4070945" y="229277"/>
              <a:ext cx="139157" cy="13963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5400000">
              <a:off x="4077567" y="375691"/>
              <a:ext cx="139157" cy="13963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 rot="11043189" flipH="1">
            <a:off x="9605400" y="4518357"/>
            <a:ext cx="85946" cy="173388"/>
            <a:chOff x="4657701" y="302216"/>
            <a:chExt cx="140162" cy="285571"/>
          </a:xfrm>
        </p:grpSpPr>
        <p:sp>
          <p:nvSpPr>
            <p:cNvPr id="46" name="Isosceles Triangle 45"/>
            <p:cNvSpPr/>
            <p:nvPr/>
          </p:nvSpPr>
          <p:spPr>
            <a:xfrm rot="5400000">
              <a:off x="4657940" y="301977"/>
              <a:ext cx="139157" cy="13963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 rot="5400000">
              <a:off x="4658466" y="448391"/>
              <a:ext cx="139157" cy="13963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Isosceles Triangle 47"/>
          <p:cNvSpPr/>
          <p:nvPr/>
        </p:nvSpPr>
        <p:spPr>
          <a:xfrm rot="11043189">
            <a:off x="7215848" y="4777592"/>
            <a:ext cx="85330" cy="84781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 rot="11043189">
            <a:off x="10994753" y="4936786"/>
            <a:ext cx="89685" cy="173388"/>
            <a:chOff x="5449009" y="539689"/>
            <a:chExt cx="146258" cy="285571"/>
          </a:xfrm>
        </p:grpSpPr>
        <p:sp>
          <p:nvSpPr>
            <p:cNvPr id="50" name="Isosceles Triangle 49"/>
            <p:cNvSpPr/>
            <p:nvPr/>
          </p:nvSpPr>
          <p:spPr>
            <a:xfrm rot="5400000">
              <a:off x="5449248" y="539450"/>
              <a:ext cx="139157" cy="13963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5455870" y="685864"/>
              <a:ext cx="139157" cy="13963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793653" y="3197220"/>
            <a:ext cx="124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Walls, floor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963890" y="3148260"/>
            <a:ext cx="169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Space partitions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50864" y="5730255"/>
            <a:ext cx="326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Space partitions, walls and doors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76007" y="5760650"/>
            <a:ext cx="16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Walkable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4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Buildings</a:t>
            </a:r>
          </a:p>
          <a:p>
            <a:r>
              <a:rPr lang="en-US" sz="2400" b="1" i="1" dirty="0">
                <a:solidFill>
                  <a:srgbClr val="0070C0"/>
                </a:solidFill>
              </a:rPr>
              <a:t>Smart Indoor Models in 3D (SIMs3D)</a:t>
            </a:r>
          </a:p>
          <a:p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450" y="1152799"/>
            <a:ext cx="55725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WP2. 3D Models and Algorithms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User Centered Space Subdivision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Functional Space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000" dirty="0"/>
              <a:t>The Flexible Space Subdivision (</a:t>
            </a:r>
            <a:r>
              <a:rPr lang="en-GB" sz="2000" dirty="0" smtClean="0"/>
              <a:t>FSS</a:t>
            </a:r>
            <a:r>
              <a:rPr lang="en-GB" sz="2000" dirty="0"/>
              <a:t>) </a:t>
            </a:r>
            <a:r>
              <a:rPr lang="en-GB" sz="2000" dirty="0" smtClean="0"/>
              <a:t>Framework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5"/>
          <a:stretch/>
        </p:blipFill>
        <p:spPr>
          <a:xfrm>
            <a:off x="1223943" y="3314331"/>
            <a:ext cx="4797231" cy="2047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4778" y="5443964"/>
            <a:ext cx="3877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Object-Space, Functional-Space </a:t>
            </a:r>
          </a:p>
          <a:p>
            <a:pPr algn="ctr"/>
            <a:r>
              <a:rPr lang="en-US" dirty="0" smtClean="0"/>
              <a:t>and Remaining-Space (navigable space)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44" y="934088"/>
            <a:ext cx="3794814" cy="5053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6435" y="6075126"/>
            <a:ext cx="1989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FSS of a BIM model</a:t>
            </a:r>
          </a:p>
        </p:txBody>
      </p:sp>
    </p:spTree>
    <p:extLst>
      <p:ext uri="{BB962C8B-B14F-4D97-AF65-F5344CB8AC3E}">
        <p14:creationId xmlns:p14="http://schemas.microsoft.com/office/powerpoint/2010/main" val="12001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Buildings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1100" y="1168143"/>
            <a:ext cx="595692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Structure Detection in non-Manhattan World Buildings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11" y="2443031"/>
            <a:ext cx="4850882" cy="31209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49797" y="4932247"/>
            <a:ext cx="1154760" cy="1258912"/>
            <a:chOff x="2924642" y="3687257"/>
            <a:chExt cx="1154760" cy="1258912"/>
          </a:xfrm>
        </p:grpSpPr>
        <p:sp>
          <p:nvSpPr>
            <p:cNvPr id="6" name="Flowchart: Connector 5"/>
            <p:cNvSpPr>
              <a:spLocks noChangeAspect="1"/>
            </p:cNvSpPr>
            <p:nvPr/>
          </p:nvSpPr>
          <p:spPr>
            <a:xfrm>
              <a:off x="2924642" y="4300374"/>
              <a:ext cx="144398" cy="144000"/>
            </a:xfrm>
            <a:prstGeom prst="flowChartConnector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>
              <a:spLocks noChangeAspect="1"/>
            </p:cNvSpPr>
            <p:nvPr/>
          </p:nvSpPr>
          <p:spPr>
            <a:xfrm>
              <a:off x="2924642" y="3952434"/>
              <a:ext cx="144398" cy="144000"/>
            </a:xfrm>
            <a:prstGeom prst="flowChartConnector">
              <a:avLst/>
            </a:prstGeom>
            <a:solidFill>
              <a:srgbClr val="33E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>
              <a:spLocks noChangeAspect="1"/>
            </p:cNvSpPr>
            <p:nvPr/>
          </p:nvSpPr>
          <p:spPr>
            <a:xfrm>
              <a:off x="2924642" y="4630001"/>
              <a:ext cx="144398" cy="144000"/>
            </a:xfrm>
            <a:prstGeom prst="flowChartConnector">
              <a:avLst/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7370" y="4392171"/>
              <a:ext cx="6928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/>
                <a:t>wall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4916" y="3687257"/>
              <a:ext cx="9944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/>
                <a:t>ceiling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4916" y="4063567"/>
              <a:ext cx="692871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/>
                <a:t>floor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027" y="2565791"/>
            <a:ext cx="5216497" cy="3272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72478" y="5095366"/>
            <a:ext cx="2044528" cy="1550059"/>
            <a:chOff x="9956554" y="4706980"/>
            <a:chExt cx="2044528" cy="1550059"/>
          </a:xfrm>
        </p:grpSpPr>
        <p:sp>
          <p:nvSpPr>
            <p:cNvPr id="24" name="TextBox 23"/>
            <p:cNvSpPr txBox="1"/>
            <p:nvPr/>
          </p:nvSpPr>
          <p:spPr>
            <a:xfrm>
              <a:off x="10127162" y="4706980"/>
              <a:ext cx="9944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/>
                <a:t>ceiling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956554" y="4942597"/>
              <a:ext cx="2044528" cy="1314442"/>
              <a:chOff x="10147472" y="4942597"/>
              <a:chExt cx="2044528" cy="1314442"/>
            </a:xfrm>
          </p:grpSpPr>
          <p:sp>
            <p:nvSpPr>
              <p:cNvPr id="19" name="Flowchart: Connector 18"/>
              <p:cNvSpPr>
                <a:spLocks noChangeAspect="1"/>
              </p:cNvSpPr>
              <p:nvPr/>
            </p:nvSpPr>
            <p:spPr>
              <a:xfrm>
                <a:off x="10147472" y="5290537"/>
                <a:ext cx="144398" cy="144000"/>
              </a:xfrm>
              <a:prstGeom prst="flowChartConnector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>
                <a:spLocks noChangeAspect="1"/>
              </p:cNvSpPr>
              <p:nvPr/>
            </p:nvSpPr>
            <p:spPr>
              <a:xfrm>
                <a:off x="10147472" y="4942597"/>
                <a:ext cx="144398" cy="144000"/>
              </a:xfrm>
              <a:prstGeom prst="flowChartConnector">
                <a:avLst/>
              </a:prstGeom>
              <a:solidFill>
                <a:srgbClr val="33E5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/>
              <p:cNvSpPr>
                <a:spLocks noChangeAspect="1"/>
              </p:cNvSpPr>
              <p:nvPr/>
            </p:nvSpPr>
            <p:spPr>
              <a:xfrm>
                <a:off x="10147472" y="5620164"/>
                <a:ext cx="144398" cy="144000"/>
              </a:xfrm>
              <a:prstGeom prst="flowChartConnector">
                <a:avLst/>
              </a:prstGeom>
              <a:solidFill>
                <a:srgbClr val="FF7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340200" y="5382334"/>
                <a:ext cx="6928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wall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307746" y="5053730"/>
                <a:ext cx="692871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floor</a:t>
                </a:r>
                <a:endParaRPr lang="en-US" dirty="0"/>
              </a:p>
            </p:txBody>
          </p:sp>
          <p:sp>
            <p:nvSpPr>
              <p:cNvPr id="27" name="Flowchart: Connector 26"/>
              <p:cNvSpPr>
                <a:spLocks noChangeAspect="1"/>
              </p:cNvSpPr>
              <p:nvPr/>
            </p:nvSpPr>
            <p:spPr>
              <a:xfrm>
                <a:off x="10147472" y="5940871"/>
                <a:ext cx="144398" cy="144000"/>
              </a:xfrm>
              <a:prstGeom prst="flowChartConnector">
                <a:avLst/>
              </a:prstGeom>
              <a:solidFill>
                <a:srgbClr val="CC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340200" y="5703041"/>
                <a:ext cx="1851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Slanted-wall</a:t>
                </a:r>
                <a:endParaRPr lang="en-US" dirty="0"/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184" y="878175"/>
            <a:ext cx="2543294" cy="14751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858250" y="1971647"/>
            <a:ext cx="16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Mura et al. (2016)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768881" y="5759801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Angle threshold</a:t>
            </a:r>
          </a:p>
          <a:p>
            <a:pPr algn="ctr"/>
            <a:r>
              <a:rPr lang="en-US" dirty="0"/>
              <a:t>(V&lt; </a:t>
            </a:r>
            <a:r>
              <a:rPr lang="en-US" dirty="0" smtClean="0"/>
              <a:t>50</a:t>
            </a:r>
            <a:r>
              <a:rPr lang="en-US" dirty="0">
                <a:sym typeface="Symbol" panose="05050102010706020507" pitchFamily="18" charset="2"/>
              </a:rPr>
              <a:t> </a:t>
            </a:r>
            <a:r>
              <a:rPr lang="en-US" dirty="0" smtClean="0"/>
              <a:t> </a:t>
            </a:r>
            <a:r>
              <a:rPr lang="en-US" dirty="0"/>
              <a:t>&lt; H &lt; </a:t>
            </a:r>
            <a:r>
              <a:rPr lang="en-US" dirty="0" smtClean="0"/>
              <a:t>90</a:t>
            </a:r>
            <a:r>
              <a:rPr lang="en-US" dirty="0">
                <a:sym typeface="Symbol" panose="05050102010706020507" pitchFamily="18" charset="2"/>
              </a:rPr>
              <a:t> 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54587" y="5617364"/>
            <a:ext cx="191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Angle threshold</a:t>
            </a:r>
          </a:p>
          <a:p>
            <a:pPr algn="ctr"/>
            <a:r>
              <a:rPr lang="en-US" dirty="0" smtClean="0"/>
              <a:t>(V&lt; 40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 &lt; H &lt; 90</a:t>
            </a:r>
            <a:r>
              <a:rPr lang="en-US" dirty="0">
                <a:sym typeface="Symbol" panose="05050102010706020507" pitchFamily="18" charset="2"/>
              </a:rPr>
              <a:t> 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6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27" y="1079040"/>
            <a:ext cx="3385652" cy="5317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9738" y="1272528"/>
            <a:ext cx="595692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Structure Detection in non-Manhattan World Buildings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9738" y="2037541"/>
            <a:ext cx="5956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Case 1, 2, 3 and 4 could be handled.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Case 5 could be problematic. Because the lower ceiling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could be removed during the process.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2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7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Buildings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9738" y="933162"/>
            <a:ext cx="319097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Improving the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algorithm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891" t="8246" r="4798" b="8918"/>
          <a:stretch/>
        </p:blipFill>
        <p:spPr>
          <a:xfrm>
            <a:off x="4392874" y="1155705"/>
            <a:ext cx="6296729" cy="2369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8176" t="7033" r="6892" b="11584"/>
          <a:stretch/>
        </p:blipFill>
        <p:spPr>
          <a:xfrm>
            <a:off x="4372079" y="4202995"/>
            <a:ext cx="6317524" cy="238179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541238" y="3748035"/>
            <a:ext cx="226138" cy="302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9738" y="1979862"/>
            <a:ext cx="275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luttered point clouds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9738" y="4978394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Walls, floor</a:t>
            </a:r>
            <a:r>
              <a:rPr lang="en-US" sz="2000" dirty="0"/>
              <a:t> </a:t>
            </a:r>
            <a:r>
              <a:rPr lang="en-US" sz="2000" dirty="0" smtClean="0"/>
              <a:t>and ceiling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8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Buildings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091209" y="2637895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980" y="1027202"/>
            <a:ext cx="5212080" cy="217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r="2116"/>
          <a:stretch/>
        </p:blipFill>
        <p:spPr>
          <a:xfrm>
            <a:off x="5732610" y="3770008"/>
            <a:ext cx="5229498" cy="2152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891" t="8246" r="4798" b="8918"/>
          <a:stretch/>
        </p:blipFill>
        <p:spPr>
          <a:xfrm>
            <a:off x="1336410" y="2761331"/>
            <a:ext cx="3669467" cy="13810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9738" y="933162"/>
            <a:ext cx="319097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Improving the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algorithm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48729" y="1356527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38681" y="1627833"/>
            <a:ext cx="622998" cy="13411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42727" y="2630702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81009" y="2677823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37440" y="2698339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20256" y="4169064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10208" y="4440370"/>
            <a:ext cx="622998" cy="13411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14254" y="5443239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52536" y="5490360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908967" y="5510876"/>
            <a:ext cx="622998" cy="2612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284814" y="3305910"/>
            <a:ext cx="226138" cy="302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5256174" y="3344241"/>
            <a:ext cx="226138" cy="302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04650" y="5944530"/>
            <a:ext cx="2586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Walls, floor</a:t>
            </a:r>
            <a:r>
              <a:rPr lang="en-US" sz="2000" dirty="0"/>
              <a:t> </a:t>
            </a:r>
            <a:r>
              <a:rPr lang="en-US" sz="2000" dirty="0" smtClean="0"/>
              <a:t>and ceiling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9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449" y="1275264"/>
            <a:ext cx="89613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Integration of WP1 and WP2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2000" b="1" dirty="0" smtClean="0"/>
              <a:t>Motivation: </a:t>
            </a:r>
            <a:r>
              <a:rPr lang="en-US" sz="2000" dirty="0" smtClean="0"/>
              <a:t>using the real data to subdivide the space based on the permanent structures and dynamic objects (furniture) and agents</a:t>
            </a:r>
            <a:endParaRPr lang="en-US" sz="20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2000" b="1" dirty="0" smtClean="0"/>
              <a:t>Challenge1</a:t>
            </a:r>
            <a:r>
              <a:rPr lang="en-US" sz="2000" dirty="0" smtClean="0"/>
              <a:t>: the extracted geometry from the real data is never 100% correct.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2000" b="1" dirty="0" smtClean="0"/>
              <a:t>Challenge2</a:t>
            </a:r>
            <a:r>
              <a:rPr lang="en-US" sz="2000" dirty="0" smtClean="0"/>
              <a:t>: all the doors are not detected.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2000" b="1" dirty="0" smtClean="0"/>
              <a:t>Challenge3</a:t>
            </a:r>
            <a:r>
              <a:rPr lang="en-US" sz="2000" dirty="0" smtClean="0"/>
              <a:t>: there are false positives and false negatives in the data.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6298" y="4460751"/>
            <a:ext cx="6575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Suggestion: </a:t>
            </a:r>
            <a:r>
              <a:rPr lang="en-US" sz="2000" dirty="0" smtClean="0"/>
              <a:t>We need interactive corrections by the operators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77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21709</TotalTime>
  <Words>1025</Words>
  <Application>Microsoft Office PowerPoint</Application>
  <PresentationFormat>Widescreen</PresentationFormat>
  <Paragraphs>213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Garamond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Nikoohemat, S. (ITC)</dc:creator>
  <cp:lastModifiedBy>Nikoohemat, S. (ITC)</cp:lastModifiedBy>
  <cp:revision>273</cp:revision>
  <dcterms:created xsi:type="dcterms:W3CDTF">2016-08-22T09:32:17Z</dcterms:created>
  <dcterms:modified xsi:type="dcterms:W3CDTF">2018-03-14T12:07:29Z</dcterms:modified>
</cp:coreProperties>
</file>